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 Bold" panose="020B0604020202020204" charset="0"/>
      <p:regular r:id="rId27"/>
    </p:embeddedFont>
    <p:embeddedFont>
      <p:font typeface="Noto Serif Display" panose="020B0604020202020204"/>
      <p:regular r:id="rId28"/>
    </p:embeddedFont>
    <p:embeddedFont>
      <p:font typeface="Helios Bold" panose="020B0604020202020204" charset="0"/>
      <p:regular r:id="rId29"/>
    </p:embeddedFont>
    <p:embeddedFont>
      <p:font typeface="Helios" panose="020B0604020202020204" charset="0"/>
      <p:regular r:id="rId30"/>
    </p:embeddedFont>
    <p:embeddedFont>
      <p:font typeface="Open Sans Bold" panose="020B0604020202020204" charset="0"/>
      <p:regular r:id="rId31"/>
    </p:embeddedFont>
    <p:embeddedFont>
      <p:font typeface="Canva San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3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7A64-6D81-4021-9EA9-1A15E19C757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7C2E2-D016-4A61-AC56-3CB8376E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7C2E2-D016-4A61-AC56-3CB8376E6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4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9.sv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3.sv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6276491" y="-35744"/>
            <a:ext cx="13727496" cy="13727496"/>
          </a:xfrm>
          <a:custGeom>
            <a:avLst/>
            <a:gdLst/>
            <a:ahLst/>
            <a:cxnLst/>
            <a:rect l="l" t="t" r="r" b="b"/>
            <a:pathLst>
              <a:path w="13727496" h="13727496">
                <a:moveTo>
                  <a:pt x="0" y="0"/>
                </a:moveTo>
                <a:lnTo>
                  <a:pt x="13727496" y="0"/>
                </a:lnTo>
                <a:lnTo>
                  <a:pt x="13727496" y="13727496"/>
                </a:lnTo>
                <a:lnTo>
                  <a:pt x="0" y="1372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-6377009" y="1338457"/>
            <a:ext cx="10863149" cy="10863149"/>
            <a:chOff x="0" y="0"/>
            <a:chExt cx="2041549" cy="2041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41549" cy="208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8100000">
            <a:off x="8142160" y="6675869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7849164" y="7371680"/>
            <a:ext cx="7696556" cy="3366163"/>
            <a:chOff x="0" y="0"/>
            <a:chExt cx="2293375" cy="100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93375" cy="1003030"/>
            </a:xfrm>
            <a:custGeom>
              <a:avLst/>
              <a:gdLst/>
              <a:ahLst/>
              <a:cxnLst/>
              <a:rect l="l" t="t" r="r" b="b"/>
              <a:pathLst>
                <a:path w="2293375" h="1003030">
                  <a:moveTo>
                    <a:pt x="0" y="0"/>
                  </a:moveTo>
                  <a:lnTo>
                    <a:pt x="2293375" y="0"/>
                  </a:lnTo>
                  <a:lnTo>
                    <a:pt x="2293375" y="1003030"/>
                  </a:lnTo>
                  <a:lnTo>
                    <a:pt x="0" y="1003030"/>
                  </a:lnTo>
                  <a:close/>
                </a:path>
              </a:pathLst>
            </a:custGeom>
            <a:solidFill>
              <a:srgbClr val="0F49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93375" cy="1050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7158798" y="1341322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8100000">
            <a:off x="8328699" y="-673090"/>
            <a:ext cx="5537364" cy="2511321"/>
            <a:chOff x="0" y="0"/>
            <a:chExt cx="1649992" cy="7483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9992" cy="748309"/>
            </a:xfrm>
            <a:custGeom>
              <a:avLst/>
              <a:gdLst/>
              <a:ahLst/>
              <a:cxnLst/>
              <a:rect l="l" t="t" r="r" b="b"/>
              <a:pathLst>
                <a:path w="1649992" h="748309">
                  <a:moveTo>
                    <a:pt x="0" y="0"/>
                  </a:moveTo>
                  <a:lnTo>
                    <a:pt x="1649992" y="0"/>
                  </a:lnTo>
                  <a:lnTo>
                    <a:pt x="1649992" y="748309"/>
                  </a:lnTo>
                  <a:lnTo>
                    <a:pt x="0" y="74830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49992" cy="79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-2700000">
            <a:off x="14299848" y="-2033010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30"/>
                </a:lnTo>
                <a:lnTo>
                  <a:pt x="0" y="1164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2700000">
            <a:off x="13994758" y="-1724549"/>
            <a:ext cx="10863149" cy="10863149"/>
            <a:chOff x="0" y="0"/>
            <a:chExt cx="2041549" cy="20415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041549" cy="208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96371" y="-3116282"/>
            <a:ext cx="13403282" cy="134032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4834" y="14834"/>
              <a:ext cx="783132" cy="783132"/>
            </a:xfrm>
            <a:custGeom>
              <a:avLst/>
              <a:gdLst/>
              <a:ahLst/>
              <a:cxnLst/>
              <a:rect l="l" t="t" r="r" b="b"/>
              <a:pathLst>
                <a:path w="783132" h="783132">
                  <a:moveTo>
                    <a:pt x="416889" y="10489"/>
                  </a:moveTo>
                  <a:lnTo>
                    <a:pt x="772643" y="366243"/>
                  </a:lnTo>
                  <a:cubicBezTo>
                    <a:pt x="779359" y="372959"/>
                    <a:pt x="783132" y="382068"/>
                    <a:pt x="783132" y="391566"/>
                  </a:cubicBezTo>
                  <a:cubicBezTo>
                    <a:pt x="783132" y="401064"/>
                    <a:pt x="779359" y="410173"/>
                    <a:pt x="772643" y="416889"/>
                  </a:cubicBezTo>
                  <a:lnTo>
                    <a:pt x="416889" y="772643"/>
                  </a:lnTo>
                  <a:cubicBezTo>
                    <a:pt x="410173" y="779359"/>
                    <a:pt x="401064" y="783132"/>
                    <a:pt x="391566" y="783132"/>
                  </a:cubicBezTo>
                  <a:cubicBezTo>
                    <a:pt x="382068" y="783132"/>
                    <a:pt x="372959" y="779359"/>
                    <a:pt x="366243" y="772643"/>
                  </a:cubicBezTo>
                  <a:lnTo>
                    <a:pt x="10489" y="416889"/>
                  </a:lnTo>
                  <a:cubicBezTo>
                    <a:pt x="3773" y="410173"/>
                    <a:pt x="0" y="401064"/>
                    <a:pt x="0" y="391566"/>
                  </a:cubicBezTo>
                  <a:cubicBezTo>
                    <a:pt x="0" y="382068"/>
                    <a:pt x="3773" y="372959"/>
                    <a:pt x="10489" y="366243"/>
                  </a:cubicBezTo>
                  <a:lnTo>
                    <a:pt x="366243" y="10489"/>
                  </a:lnTo>
                  <a:cubicBezTo>
                    <a:pt x="372959" y="3773"/>
                    <a:pt x="382068" y="0"/>
                    <a:pt x="391566" y="0"/>
                  </a:cubicBezTo>
                  <a:cubicBezTo>
                    <a:pt x="401064" y="0"/>
                    <a:pt x="410173" y="3773"/>
                    <a:pt x="416889" y="10489"/>
                  </a:cubicBezTo>
                  <a:close/>
                </a:path>
              </a:pathLst>
            </a:custGeom>
            <a:blipFill>
              <a:blip r:embed="rId5"/>
              <a:stretch>
                <a:fillRect l="-51554" t="-19731" r="-30998" b="-1894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8100000">
            <a:off x="7965362" y="10637768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2700000">
            <a:off x="10719628" y="6615897"/>
            <a:ext cx="10211745" cy="2440924"/>
            <a:chOff x="0" y="0"/>
            <a:chExt cx="3042837" cy="727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42837" cy="727333"/>
            </a:xfrm>
            <a:custGeom>
              <a:avLst/>
              <a:gdLst/>
              <a:ahLst/>
              <a:cxnLst/>
              <a:rect l="l" t="t" r="r" b="b"/>
              <a:pathLst>
                <a:path w="3042837" h="727333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042837" cy="77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 rot="8100000">
            <a:off x="13721104" y="8138017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-2700000">
            <a:off x="14773604" y="8138004"/>
            <a:ext cx="5641848" cy="2550578"/>
            <a:chOff x="0" y="0"/>
            <a:chExt cx="1681125" cy="7600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330226" y="5832357"/>
            <a:ext cx="934250" cy="106173"/>
            <a:chOff x="0" y="0"/>
            <a:chExt cx="278383" cy="316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8383" cy="31637"/>
            </a:xfrm>
            <a:custGeom>
              <a:avLst/>
              <a:gdLst/>
              <a:ahLst/>
              <a:cxnLst/>
              <a:rect l="l" t="t" r="r" b="b"/>
              <a:pathLst>
                <a:path w="278383" h="31637">
                  <a:moveTo>
                    <a:pt x="15818" y="0"/>
                  </a:moveTo>
                  <a:lnTo>
                    <a:pt x="262564" y="0"/>
                  </a:lnTo>
                  <a:cubicBezTo>
                    <a:pt x="266759" y="0"/>
                    <a:pt x="270783" y="1667"/>
                    <a:pt x="273749" y="4633"/>
                  </a:cubicBezTo>
                  <a:cubicBezTo>
                    <a:pt x="276716" y="7600"/>
                    <a:pt x="278383" y="11623"/>
                    <a:pt x="278383" y="15818"/>
                  </a:cubicBezTo>
                  <a:lnTo>
                    <a:pt x="278383" y="15818"/>
                  </a:lnTo>
                  <a:cubicBezTo>
                    <a:pt x="278383" y="24555"/>
                    <a:pt x="271300" y="31637"/>
                    <a:pt x="262564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78383" cy="79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1529116" y="5832357"/>
            <a:ext cx="312889" cy="106173"/>
            <a:chOff x="0" y="0"/>
            <a:chExt cx="93233" cy="31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3233" cy="31637"/>
            </a:xfrm>
            <a:custGeom>
              <a:avLst/>
              <a:gdLst/>
              <a:ahLst/>
              <a:cxnLst/>
              <a:rect l="l" t="t" r="r" b="b"/>
              <a:pathLst>
                <a:path w="93233" h="31637">
                  <a:moveTo>
                    <a:pt x="15818" y="0"/>
                  </a:moveTo>
                  <a:lnTo>
                    <a:pt x="77415" y="0"/>
                  </a:lnTo>
                  <a:cubicBezTo>
                    <a:pt x="86151" y="0"/>
                    <a:pt x="93233" y="7082"/>
                    <a:pt x="93233" y="15818"/>
                  </a:cubicBezTo>
                  <a:lnTo>
                    <a:pt x="93233" y="15818"/>
                  </a:lnTo>
                  <a:cubicBezTo>
                    <a:pt x="93233" y="20014"/>
                    <a:pt x="91566" y="24037"/>
                    <a:pt x="88600" y="27004"/>
                  </a:cubicBezTo>
                  <a:cubicBezTo>
                    <a:pt x="85633" y="29970"/>
                    <a:pt x="81610" y="31637"/>
                    <a:pt x="77415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2A2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3233" cy="79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>
            <a:off x="5221214" y="62376"/>
            <a:ext cx="1256363" cy="1256363"/>
          </a:xfrm>
          <a:custGeom>
            <a:avLst/>
            <a:gdLst/>
            <a:ahLst/>
            <a:cxnLst/>
            <a:rect l="l" t="t" r="r" b="b"/>
            <a:pathLst>
              <a:path w="1256363" h="1256363">
                <a:moveTo>
                  <a:pt x="0" y="0"/>
                </a:moveTo>
                <a:lnTo>
                  <a:pt x="1256363" y="0"/>
                </a:lnTo>
                <a:lnTo>
                  <a:pt x="1256363" y="1256363"/>
                </a:lnTo>
                <a:lnTo>
                  <a:pt x="0" y="1256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809113" y="1366254"/>
            <a:ext cx="6424329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TRƯỜNG KỸ THUẬT VÀ CÔNG NGHỆ</a:t>
            </a:r>
          </a:p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48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KHOA CÔNG NGHỆ THÔNG TIN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0226" y="6176655"/>
            <a:ext cx="3023558" cy="3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SVTH: TRẦM NGỌC MAI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-214025" y="3905289"/>
            <a:ext cx="12398483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0F4984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XÂY DỰNG HỆ THỐNG LUYỆN THI TRỰC TUYẾN TIẾNG ANH KỸ NĂNG READING 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0F4984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VỚI CƠ SỞ DỮ LIỆU NOSQL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8620" y="6176655"/>
            <a:ext cx="486864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GVHD: ThS.PHAN THỊ PHƯƠNG NAM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30226" y="6620005"/>
            <a:ext cx="3023558" cy="3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MSSV: 110121062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0226" y="6991932"/>
            <a:ext cx="3023558" cy="3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LỚP: DA21TTA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64166" y="9210675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04990" y="2738571"/>
            <a:ext cx="652001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3681" b="1" dirty="0">
                <a:solidFill>
                  <a:srgbClr val="053484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KHÓA LUẬN TỐT NGHIỆP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6230" y="42909"/>
            <a:ext cx="7215259" cy="9755263"/>
          </a:xfrm>
          <a:custGeom>
            <a:avLst/>
            <a:gdLst/>
            <a:ahLst/>
            <a:cxnLst/>
            <a:rect l="l" t="t" r="r" b="b"/>
            <a:pathLst>
              <a:path w="7215259" h="9755263">
                <a:moveTo>
                  <a:pt x="0" y="0"/>
                </a:moveTo>
                <a:lnTo>
                  <a:pt x="7215258" y="0"/>
                </a:lnTo>
                <a:lnTo>
                  <a:pt x="7215258" y="9755263"/>
                </a:lnTo>
                <a:lnTo>
                  <a:pt x="0" y="975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70117" y="9647484"/>
            <a:ext cx="6239726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2: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Lượt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đồ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sở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2599" dirty="0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F49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endParaRPr lang="en-US" sz="2599" dirty="0">
              <a:solidFill>
                <a:srgbClr val="0F4984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4984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39368" y="679529"/>
            <a:ext cx="1030135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4: KẾT QUẢ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0495" y="2230671"/>
            <a:ext cx="770345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CHỨC NĂNG HỆ THỐNG</a:t>
            </a: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15825213" y="9420671"/>
            <a:ext cx="5641848" cy="2550578"/>
            <a:chOff x="0" y="0"/>
            <a:chExt cx="1681125" cy="7600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12153427" y="9328126"/>
            <a:ext cx="10211745" cy="766087"/>
            <a:chOff x="0" y="0"/>
            <a:chExt cx="3042837" cy="228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2837" cy="228274"/>
            </a:xfrm>
            <a:custGeom>
              <a:avLst/>
              <a:gdLst/>
              <a:ahLst/>
              <a:cxnLst/>
              <a:rect l="l" t="t" r="r" b="b"/>
              <a:pathLst>
                <a:path w="3042837" h="228274">
                  <a:moveTo>
                    <a:pt x="0" y="0"/>
                  </a:moveTo>
                  <a:lnTo>
                    <a:pt x="3042837" y="0"/>
                  </a:lnTo>
                  <a:lnTo>
                    <a:pt x="3042837" y="228274"/>
                  </a:lnTo>
                  <a:lnTo>
                    <a:pt x="0" y="228274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042837" cy="275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8850" y="2876281"/>
            <a:ext cx="16328857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0203" lvl="1" indent="-742950" algn="just">
              <a:lnSpc>
                <a:spcPts val="5151"/>
              </a:lnSpc>
              <a:buFont typeface="+mj-lt"/>
              <a:buAutoNum type="arabicPeriod"/>
            </a:pP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thiết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phục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vụ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hai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nhóm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đối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tượng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chính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40203" lvl="1" indent="-742950" algn="just">
              <a:lnSpc>
                <a:spcPts val="5151"/>
              </a:lnSpc>
              <a:buFont typeface="+mj-lt"/>
              <a:buAutoNum type="arabicPeriod"/>
            </a:pP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sử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dụng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Reading,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nhận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theo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dõi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sự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bộ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 </a:t>
            </a:r>
          </a:p>
          <a:p>
            <a:pPr marL="1140203" lvl="1" indent="-742950" algn="just">
              <a:lnSpc>
                <a:spcPts val="5151"/>
              </a:lnSpc>
              <a:buFont typeface="+mj-lt"/>
              <a:buAutoNum type="arabicPeriod"/>
            </a:pP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đó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chịu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trách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nhiệm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lý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giám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sát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hoạt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động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đảm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bảo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vận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hành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hiệu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40203" lvl="1" indent="-742950" algn="just">
              <a:lnSpc>
                <a:spcPts val="5151"/>
              </a:lnSpc>
              <a:buFont typeface="+mj-lt"/>
              <a:buAutoNum type="arabicPeriod"/>
            </a:pP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Sự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hợp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hai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nhóm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chức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này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giúp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vừa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hỗ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trợ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tiếp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cho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vừa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tạo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điều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kiện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dễ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dàng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xây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dựng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phát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triển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nội</a:t>
            </a:r>
            <a:r>
              <a:rPr lang="en-US" sz="3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dung.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02355" y="9210675"/>
            <a:ext cx="266291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39368" y="679529"/>
            <a:ext cx="1030135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4: KẾT QUẢ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495" y="1435569"/>
            <a:ext cx="622774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CHỨC NĂNG CỦA NGƯỜI HỌC</a:t>
            </a: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15734448" y="9295259"/>
            <a:ext cx="5641848" cy="2716345"/>
            <a:chOff x="0" y="0"/>
            <a:chExt cx="1681125" cy="809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1125" cy="809401"/>
            </a:xfrm>
            <a:custGeom>
              <a:avLst/>
              <a:gdLst/>
              <a:ahLst/>
              <a:cxnLst/>
              <a:rect l="l" t="t" r="r" b="b"/>
              <a:pathLst>
                <a:path w="1681125" h="809401">
                  <a:moveTo>
                    <a:pt x="0" y="0"/>
                  </a:moveTo>
                  <a:lnTo>
                    <a:pt x="1681125" y="0"/>
                  </a:lnTo>
                  <a:lnTo>
                    <a:pt x="1681125" y="809401"/>
                  </a:lnTo>
                  <a:lnTo>
                    <a:pt x="0" y="809401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81125" cy="85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12426495" y="9149628"/>
            <a:ext cx="10211745" cy="538700"/>
            <a:chOff x="0" y="0"/>
            <a:chExt cx="3042837" cy="1605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2837" cy="160519"/>
            </a:xfrm>
            <a:custGeom>
              <a:avLst/>
              <a:gdLst/>
              <a:ahLst/>
              <a:cxnLst/>
              <a:rect l="l" t="t" r="r" b="b"/>
              <a:pathLst>
                <a:path w="3042837" h="160519">
                  <a:moveTo>
                    <a:pt x="0" y="0"/>
                  </a:moveTo>
                  <a:lnTo>
                    <a:pt x="3042837" y="0"/>
                  </a:lnTo>
                  <a:lnTo>
                    <a:pt x="3042837" y="160519"/>
                  </a:lnTo>
                  <a:lnTo>
                    <a:pt x="0" y="16051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042837" cy="20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2655" y="2314968"/>
            <a:ext cx="16656645" cy="691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383" lvl="1" indent="-571500" algn="just">
              <a:lnSpc>
                <a:spcPts val="4939"/>
              </a:lnSpc>
              <a:buFont typeface="Wingdings" panose="05000000000000000000" pitchFamily="2" charset="2"/>
              <a:buChar char="v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tham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sẽ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cung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cấp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chức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sau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</a:t>
            </a:r>
          </a:p>
          <a:p>
            <a:pPr marL="1758639" lvl="2" indent="-742950" algn="just">
              <a:lnSpc>
                <a:spcPts val="4939"/>
              </a:lnSpc>
              <a:buFont typeface="+mj-lt"/>
              <a:buAutoNum type="arabicPeriod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Đăng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ký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đăng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nhập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tài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khoản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truy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cập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758639" lvl="2" indent="-742950" algn="just">
              <a:lnSpc>
                <a:spcPts val="4939"/>
              </a:lnSpc>
              <a:buFont typeface="+mj-lt"/>
              <a:buAutoNum type="arabicPeriod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Thực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hiện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với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nhiều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Multiple Choice, Matching Headings, Fill in Blank, True/False/Not Given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Short Answer.</a:t>
            </a:r>
          </a:p>
          <a:p>
            <a:pPr marL="1758639" lvl="2" indent="-742950" algn="just">
              <a:lnSpc>
                <a:spcPts val="4939"/>
              </a:lnSpc>
              <a:buFont typeface="+mj-lt"/>
              <a:buAutoNum type="arabicPeriod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Sau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nộp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tự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động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chấm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điểm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hiển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thị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ngay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lập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tức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758639" lvl="2" indent="-742950" algn="just">
              <a:lnSpc>
                <a:spcPts val="4939"/>
              </a:lnSpc>
              <a:buFont typeface="+mj-lt"/>
              <a:buAutoNum type="arabicPeriod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xem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kê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chi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tiết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số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đúng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/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sai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cũng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lại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toàn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bộ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lịch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sử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lần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theo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dõi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bộ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theo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thời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758639" lvl="2" indent="-742950" algn="just">
              <a:lnSpc>
                <a:spcPts val="4939"/>
              </a:lnSpc>
              <a:buFont typeface="+mj-lt"/>
              <a:buAutoNum type="arabicPeriod"/>
            </a:pP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Nhờ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đó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chủ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động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rèn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đánh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giá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lực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bản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thân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cách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thuận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2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tiện</a:t>
            </a:r>
            <a:r>
              <a:rPr lang="en-US" sz="352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42120" y="9628612"/>
            <a:ext cx="285336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2700000">
            <a:off x="15734448" y="9295259"/>
            <a:ext cx="5641848" cy="2716345"/>
            <a:chOff x="0" y="0"/>
            <a:chExt cx="1681125" cy="809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1125" cy="809401"/>
            </a:xfrm>
            <a:custGeom>
              <a:avLst/>
              <a:gdLst/>
              <a:ahLst/>
              <a:cxnLst/>
              <a:rect l="l" t="t" r="r" b="b"/>
              <a:pathLst>
                <a:path w="1681125" h="809401">
                  <a:moveTo>
                    <a:pt x="0" y="0"/>
                  </a:moveTo>
                  <a:lnTo>
                    <a:pt x="1681125" y="0"/>
                  </a:lnTo>
                  <a:lnTo>
                    <a:pt x="1681125" y="809401"/>
                  </a:lnTo>
                  <a:lnTo>
                    <a:pt x="0" y="809401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1125" cy="85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2426495" y="9149628"/>
            <a:ext cx="10211745" cy="538700"/>
            <a:chOff x="0" y="0"/>
            <a:chExt cx="3042837" cy="16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2837" cy="160519"/>
            </a:xfrm>
            <a:custGeom>
              <a:avLst/>
              <a:gdLst/>
              <a:ahLst/>
              <a:cxnLst/>
              <a:rect l="l" t="t" r="r" b="b"/>
              <a:pathLst>
                <a:path w="3042837" h="160519">
                  <a:moveTo>
                    <a:pt x="0" y="0"/>
                  </a:moveTo>
                  <a:lnTo>
                    <a:pt x="3042837" y="0"/>
                  </a:lnTo>
                  <a:lnTo>
                    <a:pt x="3042837" y="160519"/>
                  </a:lnTo>
                  <a:lnTo>
                    <a:pt x="0" y="16051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042837" cy="20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9631" y="1585323"/>
            <a:ext cx="15969777" cy="7445908"/>
          </a:xfrm>
          <a:custGeom>
            <a:avLst/>
            <a:gdLst/>
            <a:ahLst/>
            <a:cxnLst/>
            <a:rect l="l" t="t" r="r" b="b"/>
            <a:pathLst>
              <a:path w="15969777" h="7445908">
                <a:moveTo>
                  <a:pt x="0" y="0"/>
                </a:moveTo>
                <a:lnTo>
                  <a:pt x="15969777" y="0"/>
                </a:lnTo>
                <a:lnTo>
                  <a:pt x="15969777" y="7445909"/>
                </a:lnTo>
                <a:lnTo>
                  <a:pt x="0" y="7445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39368" y="679529"/>
            <a:ext cx="10301358" cy="6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4: KẾT QUẢ NGHIÊN CỨU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08588" y="962861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38273" y="9201150"/>
            <a:ext cx="6702723" cy="4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3: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danh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sách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endParaRPr lang="en-US" sz="2899" dirty="0">
              <a:solidFill>
                <a:srgbClr val="000000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2700000">
            <a:off x="15734448" y="9295259"/>
            <a:ext cx="5641848" cy="2716345"/>
            <a:chOff x="0" y="0"/>
            <a:chExt cx="1681125" cy="809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1125" cy="809401"/>
            </a:xfrm>
            <a:custGeom>
              <a:avLst/>
              <a:gdLst/>
              <a:ahLst/>
              <a:cxnLst/>
              <a:rect l="l" t="t" r="r" b="b"/>
              <a:pathLst>
                <a:path w="1681125" h="809401">
                  <a:moveTo>
                    <a:pt x="0" y="0"/>
                  </a:moveTo>
                  <a:lnTo>
                    <a:pt x="1681125" y="0"/>
                  </a:lnTo>
                  <a:lnTo>
                    <a:pt x="1681125" y="809401"/>
                  </a:lnTo>
                  <a:lnTo>
                    <a:pt x="0" y="809401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1125" cy="85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2426495" y="9149628"/>
            <a:ext cx="10211745" cy="538700"/>
            <a:chOff x="0" y="0"/>
            <a:chExt cx="3042837" cy="16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2837" cy="160519"/>
            </a:xfrm>
            <a:custGeom>
              <a:avLst/>
              <a:gdLst/>
              <a:ahLst/>
              <a:cxnLst/>
              <a:rect l="l" t="t" r="r" b="b"/>
              <a:pathLst>
                <a:path w="3042837" h="160519">
                  <a:moveTo>
                    <a:pt x="0" y="0"/>
                  </a:moveTo>
                  <a:lnTo>
                    <a:pt x="3042837" y="0"/>
                  </a:lnTo>
                  <a:lnTo>
                    <a:pt x="3042837" y="160519"/>
                  </a:lnTo>
                  <a:lnTo>
                    <a:pt x="0" y="16051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042837" cy="20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471503" y="1434222"/>
            <a:ext cx="8657256" cy="7856460"/>
          </a:xfrm>
          <a:custGeom>
            <a:avLst/>
            <a:gdLst/>
            <a:ahLst/>
            <a:cxnLst/>
            <a:rect l="l" t="t" r="r" b="b"/>
            <a:pathLst>
              <a:path w="8657256" h="7856460">
                <a:moveTo>
                  <a:pt x="0" y="0"/>
                </a:moveTo>
                <a:lnTo>
                  <a:pt x="8657257" y="0"/>
                </a:lnTo>
                <a:lnTo>
                  <a:pt x="8657257" y="7856460"/>
                </a:lnTo>
                <a:lnTo>
                  <a:pt x="0" y="7856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39368" y="679529"/>
            <a:ext cx="10301358" cy="6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4: KẾT QUẢ NGHIÊN CỨU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08588" y="962861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8575" y="9201150"/>
            <a:ext cx="6102119" cy="4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4: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cài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đặt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endParaRPr lang="en-US" sz="2899" dirty="0">
              <a:solidFill>
                <a:srgbClr val="000000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2700000">
            <a:off x="15734448" y="9295259"/>
            <a:ext cx="5641848" cy="2716345"/>
            <a:chOff x="0" y="0"/>
            <a:chExt cx="1681125" cy="809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1125" cy="809401"/>
            </a:xfrm>
            <a:custGeom>
              <a:avLst/>
              <a:gdLst/>
              <a:ahLst/>
              <a:cxnLst/>
              <a:rect l="l" t="t" r="r" b="b"/>
              <a:pathLst>
                <a:path w="1681125" h="809401">
                  <a:moveTo>
                    <a:pt x="0" y="0"/>
                  </a:moveTo>
                  <a:lnTo>
                    <a:pt x="1681125" y="0"/>
                  </a:lnTo>
                  <a:lnTo>
                    <a:pt x="1681125" y="809401"/>
                  </a:lnTo>
                  <a:lnTo>
                    <a:pt x="0" y="809401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1125" cy="85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2426495" y="9149628"/>
            <a:ext cx="10211745" cy="538700"/>
            <a:chOff x="0" y="0"/>
            <a:chExt cx="3042837" cy="16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2837" cy="160519"/>
            </a:xfrm>
            <a:custGeom>
              <a:avLst/>
              <a:gdLst/>
              <a:ahLst/>
              <a:cxnLst/>
              <a:rect l="l" t="t" r="r" b="b"/>
              <a:pathLst>
                <a:path w="3042837" h="160519">
                  <a:moveTo>
                    <a:pt x="0" y="0"/>
                  </a:moveTo>
                  <a:lnTo>
                    <a:pt x="3042837" y="0"/>
                  </a:lnTo>
                  <a:lnTo>
                    <a:pt x="3042837" y="160519"/>
                  </a:lnTo>
                  <a:lnTo>
                    <a:pt x="0" y="16051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042837" cy="20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1592487"/>
            <a:ext cx="16324115" cy="6856128"/>
          </a:xfrm>
          <a:custGeom>
            <a:avLst/>
            <a:gdLst/>
            <a:ahLst/>
            <a:cxnLst/>
            <a:rect l="l" t="t" r="r" b="b"/>
            <a:pathLst>
              <a:path w="16324115" h="6856128">
                <a:moveTo>
                  <a:pt x="0" y="0"/>
                </a:moveTo>
                <a:lnTo>
                  <a:pt x="16324115" y="0"/>
                </a:lnTo>
                <a:lnTo>
                  <a:pt x="16324115" y="6856128"/>
                </a:lnTo>
                <a:lnTo>
                  <a:pt x="0" y="6856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39368" y="679529"/>
            <a:ext cx="10301358" cy="6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4: KẾT QUẢ NGHIÊN CỨU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08588" y="9628612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97784" y="9201150"/>
            <a:ext cx="5583701" cy="4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5: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endParaRPr lang="en-US" sz="2899" dirty="0">
              <a:solidFill>
                <a:srgbClr val="000000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2700000">
            <a:off x="15734448" y="9295259"/>
            <a:ext cx="5641848" cy="2716345"/>
            <a:chOff x="0" y="0"/>
            <a:chExt cx="1681125" cy="809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1125" cy="809401"/>
            </a:xfrm>
            <a:custGeom>
              <a:avLst/>
              <a:gdLst/>
              <a:ahLst/>
              <a:cxnLst/>
              <a:rect l="l" t="t" r="r" b="b"/>
              <a:pathLst>
                <a:path w="1681125" h="809401">
                  <a:moveTo>
                    <a:pt x="0" y="0"/>
                  </a:moveTo>
                  <a:lnTo>
                    <a:pt x="1681125" y="0"/>
                  </a:lnTo>
                  <a:lnTo>
                    <a:pt x="1681125" y="809401"/>
                  </a:lnTo>
                  <a:lnTo>
                    <a:pt x="0" y="809401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81125" cy="857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2426495" y="9149628"/>
            <a:ext cx="10211745" cy="538700"/>
            <a:chOff x="0" y="0"/>
            <a:chExt cx="3042837" cy="16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2837" cy="160519"/>
            </a:xfrm>
            <a:custGeom>
              <a:avLst/>
              <a:gdLst/>
              <a:ahLst/>
              <a:cxnLst/>
              <a:rect l="l" t="t" r="r" b="b"/>
              <a:pathLst>
                <a:path w="3042837" h="160519">
                  <a:moveTo>
                    <a:pt x="0" y="0"/>
                  </a:moveTo>
                  <a:lnTo>
                    <a:pt x="3042837" y="0"/>
                  </a:lnTo>
                  <a:lnTo>
                    <a:pt x="3042837" y="160519"/>
                  </a:lnTo>
                  <a:lnTo>
                    <a:pt x="0" y="16051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042837" cy="20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4933528" y="1434222"/>
            <a:ext cx="8420944" cy="7723738"/>
          </a:xfrm>
          <a:custGeom>
            <a:avLst/>
            <a:gdLst/>
            <a:ahLst/>
            <a:cxnLst/>
            <a:rect l="l" t="t" r="r" b="b"/>
            <a:pathLst>
              <a:path w="8420944" h="7723738">
                <a:moveTo>
                  <a:pt x="0" y="0"/>
                </a:moveTo>
                <a:lnTo>
                  <a:pt x="8420944" y="0"/>
                </a:lnTo>
                <a:lnTo>
                  <a:pt x="8420944" y="7723739"/>
                </a:lnTo>
                <a:lnTo>
                  <a:pt x="0" y="7723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39368" y="679529"/>
            <a:ext cx="1030135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4: KẾT QUẢ NGHIÊN CỨU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42120" y="9628612"/>
            <a:ext cx="285336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016" y="9201150"/>
            <a:ext cx="699723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6: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xem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2899" dirty="0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endParaRPr lang="en-US" sz="2899" dirty="0">
              <a:solidFill>
                <a:srgbClr val="000000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0495" y="963604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39368" y="679529"/>
            <a:ext cx="11627360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5: KẾT LUẬN VÀ HƯỚNG PHÁT TRIỂN</a:t>
            </a:r>
          </a:p>
          <a:p>
            <a:pPr algn="ctr">
              <a:lnSpc>
                <a:spcPts val="5507"/>
              </a:lnSpc>
              <a:spcBef>
                <a:spcPct val="0"/>
              </a:spcBef>
            </a:pPr>
            <a:endParaRPr lang="en-US" sz="3934" b="1">
              <a:solidFill>
                <a:srgbClr val="16599D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5086" y="1734306"/>
            <a:ext cx="465579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KẾT QUẢ ĐẠT ĐƯỢC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214221" y="8938309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1677296" y="8558456"/>
            <a:ext cx="10211745" cy="1334557"/>
            <a:chOff x="0" y="0"/>
            <a:chExt cx="3042837" cy="39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6765" y="2603596"/>
            <a:ext cx="16398375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5549" lvl="1" indent="-742950" algn="just">
              <a:lnSpc>
                <a:spcPts val="5091"/>
              </a:lnSpc>
              <a:buFont typeface="+mj-lt"/>
              <a:buAutoNum type="arabicPeriod"/>
            </a:pP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đã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xây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dựng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hoàn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chỉnh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ở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mức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bản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35549" lvl="1" indent="-742950" algn="just">
              <a:lnSpc>
                <a:spcPts val="5091"/>
              </a:lnSpc>
              <a:buFont typeface="+mj-lt"/>
              <a:buAutoNum type="arabicPeriod"/>
            </a:pP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đăng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nhập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nhận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theo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dõi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lịch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sử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35549" lvl="1" indent="-742950" algn="just">
              <a:lnSpc>
                <a:spcPts val="5091"/>
              </a:lnSpc>
              <a:buFont typeface="+mj-lt"/>
              <a:buAutoNum type="arabicPeriod"/>
            </a:pP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lý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toàn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bộ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35549" lvl="1" indent="-742950" algn="just">
              <a:lnSpc>
                <a:spcPts val="5091"/>
              </a:lnSpc>
              <a:buFont typeface="+mj-lt"/>
              <a:buAutoNum type="arabicPeriod"/>
            </a:pP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vận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hành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ổn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định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quá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trình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thử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nghiệm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đáp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ứng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mục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tiêu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nghiên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cứu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đề</a:t>
            </a:r>
            <a:r>
              <a:rPr lang="en-US" sz="363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63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ra.</a:t>
            </a:r>
            <a:endParaRPr lang="en-US" sz="3636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92832" y="9210675"/>
            <a:ext cx="285336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0495" y="963604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39368" y="679529"/>
            <a:ext cx="11627360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5: KẾT LUẬN VÀ HƯỚNG PHÁT TRIỂN</a:t>
            </a:r>
          </a:p>
          <a:p>
            <a:pPr algn="ctr">
              <a:lnSpc>
                <a:spcPts val="5507"/>
              </a:lnSpc>
              <a:spcBef>
                <a:spcPct val="0"/>
              </a:spcBef>
            </a:pPr>
            <a:endParaRPr lang="en-US" sz="3934" b="1">
              <a:solidFill>
                <a:srgbClr val="16599D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5086" y="1734306"/>
            <a:ext cx="686936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HẠN CHẾ VÀ HƯỚNG PHÁT TRIỂN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214221" y="8938309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1677296" y="8558456"/>
            <a:ext cx="10211745" cy="1334557"/>
            <a:chOff x="0" y="0"/>
            <a:chExt cx="3042837" cy="39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86844" y="2432946"/>
            <a:ext cx="14996324" cy="551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6616" lvl="1" indent="-457200" algn="just">
              <a:lnSpc>
                <a:spcPts val="4272"/>
              </a:lnSpc>
              <a:buFont typeface="Wingdings" panose="05000000000000000000" pitchFamily="2" charset="2"/>
              <a:buChar char="v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Hạn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chế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chưa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tối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ưu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cho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điện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thoại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di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động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chỉ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ở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mức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thử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nghiệm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chưa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triển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khai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rãi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Chưa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tích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hợp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trí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tuệ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nhân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tạo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phân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tích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tập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786616" lvl="1" indent="-457200" algn="just">
              <a:lnSpc>
                <a:spcPts val="4272"/>
              </a:lnSpc>
              <a:buFont typeface="Wingdings" panose="05000000000000000000" pitchFamily="2" charset="2"/>
              <a:buChar char="v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Hướng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phát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triển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Hoàn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thiện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đa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nền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tảng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(desktop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mobile).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Bổ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sung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tập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kỹ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khác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Listening, Writing.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Ứng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dụng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AI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gợi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ý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lộ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trình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tập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cho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từng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392792" lvl="2" indent="-514350" algn="just">
              <a:lnSpc>
                <a:spcPts val="4272"/>
              </a:lnSpc>
              <a:buFont typeface="+mj-lt"/>
              <a:buAutoNum type="arabicPeriod"/>
            </a:pP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Đưa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lên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cloud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phục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vụ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số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lượng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lớn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051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dùng</a:t>
            </a:r>
            <a:r>
              <a:rPr lang="en-US" sz="3051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algn="just">
              <a:lnSpc>
                <a:spcPts val="4272"/>
              </a:lnSpc>
            </a:pPr>
            <a:endParaRPr lang="en-US" sz="3051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92832" y="9210675"/>
            <a:ext cx="285336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7841" y="1837901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0495" y="963604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39368" y="679529"/>
            <a:ext cx="11627360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</a:pPr>
            <a:r>
              <a:rPr lang="en-US" sz="39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5: KẾT LUẬN VÀ HƯỚNG PHÁT TRIỂN</a:t>
            </a:r>
          </a:p>
          <a:p>
            <a:pPr algn="ctr">
              <a:lnSpc>
                <a:spcPts val="5507"/>
              </a:lnSpc>
              <a:spcBef>
                <a:spcPct val="0"/>
              </a:spcBef>
            </a:pPr>
            <a:endParaRPr lang="en-US" sz="3934" b="1">
              <a:solidFill>
                <a:srgbClr val="16599D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5086" y="1734306"/>
            <a:ext cx="222835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KẾT LUẬN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214221" y="8938309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1677296" y="8558456"/>
            <a:ext cx="10211745" cy="1334557"/>
            <a:chOff x="0" y="0"/>
            <a:chExt cx="3042837" cy="39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94360" y="2737086"/>
            <a:ext cx="1317035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505" lvl="1" indent="-457200" algn="just">
              <a:lnSpc>
                <a:spcPts val="3751"/>
              </a:lnSpc>
              <a:buFont typeface="Wingdings" panose="05000000000000000000" pitchFamily="2" charset="2"/>
              <a:buChar char="v"/>
            </a:pP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Đề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tài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đã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đạt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mục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tiêu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đặt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ra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xây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dựng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thành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công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với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sở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NoSQL.</a:t>
            </a:r>
          </a:p>
          <a:p>
            <a:pPr marL="746505" lvl="1" indent="-457200" algn="just">
              <a:lnSpc>
                <a:spcPts val="3751"/>
              </a:lnSpc>
              <a:buFont typeface="Wingdings" panose="05000000000000000000" pitchFamily="2" charset="2"/>
              <a:buChar char="v"/>
            </a:pP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mang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lại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giá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thực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tiễn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áp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dụng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hỗ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trợ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Anh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tương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67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lai</a:t>
            </a:r>
            <a:r>
              <a:rPr lang="en-US" sz="267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92832" y="9210675"/>
            <a:ext cx="285336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86323" y="677862"/>
            <a:ext cx="239788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MỤC LỤC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23680" y="2875028"/>
            <a:ext cx="63345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1: GIỚI THIỆU ĐỀ TÀI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23681" y="3643053"/>
            <a:ext cx="114399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2: CƠ SỞ LÝ THUYẾT VÀ TỔNG QUAN TÀI LIỆU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7688" y="4360729"/>
            <a:ext cx="852675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3: HIỆN THỰC HÓA NGHIÊN CỨU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3680" y="5175945"/>
            <a:ext cx="71727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4: KẾT QUẢ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3681" y="5942391"/>
            <a:ext cx="96111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5: KẾT LUẬN VÀ HƯỚNG PHÁT TRIỂN</a:t>
            </a:r>
          </a:p>
        </p:txBody>
      </p:sp>
      <p:grpSp>
        <p:nvGrpSpPr>
          <p:cNvPr id="8" name="Group 8"/>
          <p:cNvGrpSpPr/>
          <p:nvPr/>
        </p:nvGrpSpPr>
        <p:grpSpPr>
          <a:xfrm rot="-2700000">
            <a:off x="13798437" y="7775088"/>
            <a:ext cx="10211745" cy="1046023"/>
            <a:chOff x="0" y="0"/>
            <a:chExt cx="3042837" cy="3116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42837" cy="311688"/>
            </a:xfrm>
            <a:custGeom>
              <a:avLst/>
              <a:gdLst/>
              <a:ahLst/>
              <a:cxnLst/>
              <a:rect l="l" t="t" r="r" b="b"/>
              <a:pathLst>
                <a:path w="3042837" h="311688">
                  <a:moveTo>
                    <a:pt x="0" y="0"/>
                  </a:moveTo>
                  <a:lnTo>
                    <a:pt x="3042837" y="0"/>
                  </a:lnTo>
                  <a:lnTo>
                    <a:pt x="3042837" y="311688"/>
                  </a:lnTo>
                  <a:lnTo>
                    <a:pt x="0" y="311688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42837" cy="359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37880" y="9409268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FFA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14255346" y="8496787"/>
            <a:ext cx="10211745" cy="1046023"/>
            <a:chOff x="0" y="0"/>
            <a:chExt cx="3042837" cy="3116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42837" cy="311688"/>
            </a:xfrm>
            <a:custGeom>
              <a:avLst/>
              <a:gdLst/>
              <a:ahLst/>
              <a:cxnLst/>
              <a:rect l="l" t="t" r="r" b="b"/>
              <a:pathLst>
                <a:path w="3042837" h="311688">
                  <a:moveTo>
                    <a:pt x="0" y="0"/>
                  </a:moveTo>
                  <a:lnTo>
                    <a:pt x="3042837" y="0"/>
                  </a:lnTo>
                  <a:lnTo>
                    <a:pt x="3042837" y="311688"/>
                  </a:lnTo>
                  <a:lnTo>
                    <a:pt x="0" y="311688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042837" cy="359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8607032">
            <a:off x="-3914630" y="1489643"/>
            <a:ext cx="10211745" cy="1046023"/>
            <a:chOff x="0" y="0"/>
            <a:chExt cx="3042837" cy="311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2837" cy="311688"/>
            </a:xfrm>
            <a:custGeom>
              <a:avLst/>
              <a:gdLst/>
              <a:ahLst/>
              <a:cxnLst/>
              <a:rect l="l" t="t" r="r" b="b"/>
              <a:pathLst>
                <a:path w="3042837" h="311688">
                  <a:moveTo>
                    <a:pt x="0" y="0"/>
                  </a:moveTo>
                  <a:lnTo>
                    <a:pt x="3042837" y="0"/>
                  </a:lnTo>
                  <a:lnTo>
                    <a:pt x="3042837" y="311688"/>
                  </a:lnTo>
                  <a:lnTo>
                    <a:pt x="0" y="311688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042837" cy="359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607032">
            <a:off x="-4867056" y="29146"/>
            <a:ext cx="10211745" cy="1910811"/>
            <a:chOff x="0" y="0"/>
            <a:chExt cx="3042837" cy="5693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42837" cy="569372"/>
            </a:xfrm>
            <a:custGeom>
              <a:avLst/>
              <a:gdLst/>
              <a:ahLst/>
              <a:cxnLst/>
              <a:rect l="l" t="t" r="r" b="b"/>
              <a:pathLst>
                <a:path w="3042837" h="569372">
                  <a:moveTo>
                    <a:pt x="0" y="0"/>
                  </a:moveTo>
                  <a:lnTo>
                    <a:pt x="3042837" y="0"/>
                  </a:lnTo>
                  <a:lnTo>
                    <a:pt x="3042837" y="569372"/>
                  </a:lnTo>
                  <a:lnTo>
                    <a:pt x="0" y="56937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042837" cy="616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123875" y="4507641"/>
            <a:ext cx="2594369" cy="4588246"/>
            <a:chOff x="0" y="0"/>
            <a:chExt cx="683291" cy="12084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4542" y="3923936"/>
            <a:ext cx="13110567" cy="99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b="1" dirty="0">
                <a:solidFill>
                  <a:srgbClr val="0E2F5F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CẢM ƠN THẦY CÔ ĐÃ LẮNG NGHE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7576" y="2501346"/>
            <a:ext cx="20023152" cy="8470893"/>
          </a:xfrm>
          <a:custGeom>
            <a:avLst/>
            <a:gdLst/>
            <a:ahLst/>
            <a:cxnLst/>
            <a:rect l="l" t="t" r="r" b="b"/>
            <a:pathLst>
              <a:path w="20023152" h="8470893">
                <a:moveTo>
                  <a:pt x="0" y="0"/>
                </a:moveTo>
                <a:lnTo>
                  <a:pt x="20023152" y="0"/>
                </a:lnTo>
                <a:lnTo>
                  <a:pt x="20023152" y="8470893"/>
                </a:lnTo>
                <a:lnTo>
                  <a:pt x="0" y="8470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2596" t="-12788" b="-88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12004871" y="7586016"/>
            <a:ext cx="10211745" cy="2440924"/>
            <a:chOff x="0" y="0"/>
            <a:chExt cx="3042837" cy="727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837" cy="727333"/>
            </a:xfrm>
            <a:custGeom>
              <a:avLst/>
              <a:gdLst/>
              <a:ahLst/>
              <a:cxnLst/>
              <a:rect l="l" t="t" r="r" b="b"/>
              <a:pathLst>
                <a:path w="3042837" h="727333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42837" cy="77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4987315" y="8463058"/>
            <a:ext cx="5641848" cy="2550578"/>
            <a:chOff x="0" y="0"/>
            <a:chExt cx="1681125" cy="7600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70251" y="-113772"/>
            <a:ext cx="5816332" cy="5032385"/>
            <a:chOff x="0" y="0"/>
            <a:chExt cx="406400" cy="35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7919775">
            <a:off x="15612605" y="-1019419"/>
            <a:ext cx="3509202" cy="5822265"/>
            <a:chOff x="0" y="0"/>
            <a:chExt cx="406400" cy="674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67010" y="508673"/>
            <a:ext cx="795398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CHƯƠNG 1: GIỚI THIỆU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191" y="3497973"/>
            <a:ext cx="16529109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27"/>
              </a:lnSpc>
              <a:spcBef>
                <a:spcPct val="0"/>
              </a:spcBef>
            </a:pP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	</a:t>
            </a:r>
            <a:r>
              <a:rPr lang="en-US" sz="3519" dirty="0" err="1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bốn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kỹ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ngôn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ngữ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Reading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xem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nền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tảng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giúp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tiếp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cận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thông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tin,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kiến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thức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rèn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tư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duy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phản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biện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algn="just">
              <a:lnSpc>
                <a:spcPts val="4927"/>
              </a:lnSpc>
              <a:spcBef>
                <a:spcPct val="0"/>
              </a:spcBef>
            </a:pP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	</a:t>
            </a:r>
            <a:r>
              <a:rPr lang="en-US" sz="3519" dirty="0" err="1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Sự</a:t>
            </a: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phát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triển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công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nghệ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thông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tin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sở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NoSQL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MongoDB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đã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ra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hội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xây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dựng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tập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hiện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đại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linh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hoạt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dễ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 </a:t>
            </a:r>
          </a:p>
          <a:p>
            <a:pPr algn="just">
              <a:lnSpc>
                <a:spcPts val="4927"/>
              </a:lnSpc>
              <a:spcBef>
                <a:spcPct val="0"/>
              </a:spcBef>
            </a:pP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	</a:t>
            </a:r>
            <a:r>
              <a:rPr lang="en-US" sz="3519" dirty="0" err="1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Đây</a:t>
            </a:r>
            <a:r>
              <a:rPr lang="en-US" sz="3519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chính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lý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do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tôi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chọn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nghiên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cứu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xây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dựng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1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này</a:t>
            </a:r>
            <a:r>
              <a:rPr lang="en-US" sz="351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190" y="1954049"/>
            <a:ext cx="414660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LÝ DO CHỌN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64166" y="9210675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934" y="2402420"/>
            <a:ext cx="18545053" cy="8501446"/>
          </a:xfrm>
          <a:custGeom>
            <a:avLst/>
            <a:gdLst/>
            <a:ahLst/>
            <a:cxnLst/>
            <a:rect l="l" t="t" r="r" b="b"/>
            <a:pathLst>
              <a:path w="18545053" h="8501446">
                <a:moveTo>
                  <a:pt x="0" y="0"/>
                </a:moveTo>
                <a:lnTo>
                  <a:pt x="18545053" y="0"/>
                </a:lnTo>
                <a:lnTo>
                  <a:pt x="18545053" y="8501447"/>
                </a:lnTo>
                <a:lnTo>
                  <a:pt x="0" y="850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7646" t="-13637" r="-34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11890146" y="8339463"/>
            <a:ext cx="10211745" cy="2440924"/>
            <a:chOff x="0" y="0"/>
            <a:chExt cx="3042837" cy="727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837" cy="727333"/>
            </a:xfrm>
            <a:custGeom>
              <a:avLst/>
              <a:gdLst/>
              <a:ahLst/>
              <a:cxnLst/>
              <a:rect l="l" t="t" r="r" b="b"/>
              <a:pathLst>
                <a:path w="3042837" h="727333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42837" cy="77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5322591" y="8596904"/>
            <a:ext cx="5641848" cy="2550578"/>
            <a:chOff x="0" y="0"/>
            <a:chExt cx="1681125" cy="7600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70251" y="-113772"/>
            <a:ext cx="5816332" cy="5032385"/>
            <a:chOff x="0" y="0"/>
            <a:chExt cx="406400" cy="35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7919775">
            <a:off x="15612605" y="-1019419"/>
            <a:ext cx="3509202" cy="5822265"/>
            <a:chOff x="0" y="0"/>
            <a:chExt cx="406400" cy="674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67010" y="526658"/>
            <a:ext cx="795398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CHƯƠNG 1: GIỚI THIỆU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622403"/>
            <a:ext cx="15112803" cy="60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1494" lvl="1" indent="-742950" algn="just">
              <a:lnSpc>
                <a:spcPts val="5295"/>
              </a:lnSpc>
              <a:buFont typeface="+mj-lt"/>
              <a:buAutoNum type="arabicPeriod"/>
            </a:pP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Đề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tài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hướng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đến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việc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phát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triển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luyện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cho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Anh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21494" lvl="1" indent="-742950" algn="just">
              <a:lnSpc>
                <a:spcPts val="5295"/>
              </a:lnSpc>
              <a:buFont typeface="+mj-lt"/>
              <a:buAutoNum type="arabicPeriod"/>
            </a:pP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Cụ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thể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hỗ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trợ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nhiều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thường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gặp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kỳ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Multiple Choice, Matching Headings, Fill in Blank, True/False/Not Given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Short Answer.</a:t>
            </a:r>
          </a:p>
          <a:p>
            <a:pPr marL="1121494" lvl="1" indent="-742950" algn="just">
              <a:lnSpc>
                <a:spcPts val="5295"/>
              </a:lnSpc>
              <a:buFont typeface="+mj-lt"/>
              <a:buAutoNum type="arabicPeriod"/>
            </a:pP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khả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chấm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điểm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tự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động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đưa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ra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kê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giúp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tự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đánh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giá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lực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21494" lvl="1" indent="-742950" algn="just">
              <a:lnSpc>
                <a:spcPts val="5295"/>
              </a:lnSpc>
              <a:buFont typeface="+mj-lt"/>
              <a:buAutoNum type="arabicPeriod"/>
            </a:pP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</a:t>
            </a:r>
            <a:r>
              <a:rPr lang="en-US" sz="3506" dirty="0" err="1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uản</a:t>
            </a:r>
            <a:r>
              <a:rPr lang="en-US" sz="3506" dirty="0" smtClean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phân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quyền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rõ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ràng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đảm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bảo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vận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hành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an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toàn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hiệu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6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506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374" y="1584691"/>
            <a:ext cx="367342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MỤC TIÊU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64166" y="9210675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59372" y="962025"/>
            <a:ext cx="11956828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2: CƠ SỞ LÝ THUYẾT VÀ TỔNG QUAN TÀI LIỆU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985" y="2171933"/>
            <a:ext cx="611183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CƠ SỞ LÝ THUYẾT – READING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329" y="3097173"/>
            <a:ext cx="16800053" cy="543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1713" lvl="1" indent="-742950" algn="l">
              <a:lnSpc>
                <a:spcPts val="5298"/>
              </a:lnSpc>
              <a:buFont typeface="+mj-lt"/>
              <a:buAutoNum type="arabicPeriod"/>
            </a:pP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IELTS Reading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kéo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dài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60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phút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gồm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3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đoạn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văn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40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21713" lvl="1" indent="-742950" algn="l">
              <a:lnSpc>
                <a:spcPts val="5298"/>
              </a:lnSpc>
              <a:buFont typeface="+mj-lt"/>
              <a:buAutoNum type="arabicPeriod"/>
            </a:pP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nhằm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đánh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giá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nhiều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kỹ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như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đọc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nhanh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nắm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ý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chính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(skimming),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tìm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kiếm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thông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tin chi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tiết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(scanning),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phân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tích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lập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luận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logic.</a:t>
            </a:r>
          </a:p>
          <a:p>
            <a:pPr marL="1121713" lvl="1" indent="-742950" algn="l">
              <a:lnSpc>
                <a:spcPts val="5298"/>
              </a:lnSpc>
              <a:buFont typeface="+mj-lt"/>
              <a:buAutoNum type="arabicPeriod"/>
            </a:pP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thường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gặp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gồm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trắc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nghiệm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nhiều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lựa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chọn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nối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tiêu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đề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điền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từ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vào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chỗ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trống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xác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định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đúng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/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sai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/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không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thông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tin,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trả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lời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ngắn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121713" lvl="1" indent="-742950" algn="l">
              <a:lnSpc>
                <a:spcPts val="5298"/>
              </a:lnSpc>
              <a:buFont typeface="+mj-lt"/>
              <a:buAutoNum type="arabicPeriod"/>
            </a:pP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Những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này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đòi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vừa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nắm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chi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tiết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vừa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có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khả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tổng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hợp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suy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8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luận</a:t>
            </a:r>
            <a:r>
              <a:rPr lang="en-US" sz="3508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787845" y="9319535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2153427" y="9017356"/>
            <a:ext cx="10211745" cy="1334557"/>
            <a:chOff x="0" y="0"/>
            <a:chExt cx="3042837" cy="39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64166" y="9210675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62637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612930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7721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699" y="-2522313"/>
            <a:ext cx="4144239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32462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4" y="8248617"/>
            <a:ext cx="4144239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0211" y="2228308"/>
            <a:ext cx="876874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CƠ SỞ LÝ THUYẾT – NOSQL VÀ MONGODB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0211" y="3223280"/>
            <a:ext cx="16312176" cy="5437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1607" lvl="1" indent="-742950" algn="l">
              <a:lnSpc>
                <a:spcPts val="5296"/>
              </a:lnSpc>
              <a:buFont typeface="+mj-lt"/>
              <a:buAutoNum type="arabicPeriod"/>
            </a:pP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NoSQL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sở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phi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quan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thiết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để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phi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cấu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trúc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cách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linh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hoạt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dễ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;</a:t>
            </a:r>
          </a:p>
          <a:p>
            <a:pPr marL="1121607" lvl="1" indent="-742950" algn="l">
              <a:lnSpc>
                <a:spcPts val="5296"/>
              </a:lnSpc>
              <a:buFont typeface="+mj-lt"/>
              <a:buAutoNum type="arabicPeriod"/>
            </a:pP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MongoDB –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NoSQL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phổ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biến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–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dưới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tài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JSON.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Ưu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điểm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nổi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bật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MongoDB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khả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linh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hoạt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thiết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năng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cao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;</a:t>
            </a:r>
          </a:p>
          <a:p>
            <a:pPr marL="1121607" lvl="1" indent="-742950" algn="l">
              <a:lnSpc>
                <a:spcPts val="5296"/>
              </a:lnSpc>
              <a:buFont typeface="+mj-lt"/>
              <a:buAutoNum type="arabicPeriod"/>
            </a:pP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Điều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này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rất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phù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hợp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với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tập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trực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tuyến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nơi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đọc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đa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dạng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thay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đổi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thường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0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xuyên</a:t>
            </a:r>
            <a:r>
              <a:rPr lang="en-US" sz="350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algn="l">
              <a:lnSpc>
                <a:spcPts val="5296"/>
              </a:lnSpc>
            </a:pPr>
            <a:endParaRPr lang="en-US" sz="3507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15220672" y="8935636"/>
            <a:ext cx="5641848" cy="2568826"/>
            <a:chOff x="0" y="0"/>
            <a:chExt cx="1681125" cy="7600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11680671" y="8557057"/>
            <a:ext cx="10211745" cy="1344105"/>
            <a:chOff x="0" y="0"/>
            <a:chExt cx="3042837" cy="3976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59372" y="962025"/>
            <a:ext cx="11880628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2: CƠ SỞ LÝ THUYẾT VÀ TỔNG QUAN TÀI LIỆU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64166" y="9210675"/>
            <a:ext cx="14368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5214221" y="8938309"/>
            <a:ext cx="5641848" cy="2550578"/>
            <a:chOff x="0" y="0"/>
            <a:chExt cx="1681125" cy="7600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1677296" y="8558456"/>
            <a:ext cx="10211745" cy="1334557"/>
            <a:chOff x="0" y="0"/>
            <a:chExt cx="3042837" cy="3976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52064" y="1584556"/>
            <a:ext cx="483057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CÔNG NGHỆ SỬ DỤNG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59372" y="154415"/>
            <a:ext cx="1177931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4" b="1" dirty="0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2: CƠ SỞ LÝ THUYẾT VÀ TỔNG QUAN TÀI LIỆU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4166" y="9210675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68" y="2110228"/>
            <a:ext cx="9530256" cy="7851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55192" y="333122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8932" y="84372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9475" y="259631"/>
            <a:ext cx="1030135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6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3: HIỆN THỰC HÓA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261" y="1045190"/>
            <a:ext cx="469155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KIẾN TRÚC HỆ THỐNG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177" y="5301762"/>
            <a:ext cx="17388196" cy="564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902" lvl="1" indent="-514350" algn="l">
              <a:lnSpc>
                <a:spcPts val="5491"/>
              </a:lnSpc>
              <a:buFont typeface="Wingdings" panose="05000000000000000000" pitchFamily="2" charset="2"/>
              <a:buChar char="v"/>
            </a:pP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chia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ba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</a:t>
            </a:r>
          </a:p>
          <a:p>
            <a:pPr marL="1521155" lvl="2" indent="-514350" algn="l">
              <a:lnSpc>
                <a:spcPts val="5491"/>
              </a:lnSpc>
              <a:buFont typeface="+mj-lt"/>
              <a:buAutoNum type="arabicPeriod"/>
            </a:pP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giao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diện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nơi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trị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viên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thao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tác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qua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trình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duyệt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web.</a:t>
            </a:r>
          </a:p>
          <a:p>
            <a:pPr marL="1521155" lvl="2" indent="-514350" algn="l">
              <a:lnSpc>
                <a:spcPts val="5491"/>
              </a:lnSpc>
              <a:buFont typeface="+mj-lt"/>
              <a:buAutoNum type="arabicPeriod"/>
            </a:pP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ứng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dụng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chạy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trên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Node.js/Express,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chịu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trách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nhiệm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xử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lý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yêu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cầu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logic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nghiệp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vụ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chấm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điểm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521155" lvl="2" indent="-514350" algn="l">
              <a:lnSpc>
                <a:spcPts val="5491"/>
              </a:lnSpc>
              <a:buFont typeface="+mj-lt"/>
              <a:buAutoNum type="arabicPeriod"/>
            </a:pP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cơ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sở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MongoDB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trữ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toàn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bộ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đọc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891902" lvl="1" indent="-514350" algn="l">
              <a:lnSpc>
                <a:spcPts val="5491"/>
              </a:lnSpc>
              <a:buFont typeface="Wingdings" panose="05000000000000000000" pitchFamily="2" charset="2"/>
              <a:buChar char="v"/>
            </a:pP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lớp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được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nối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với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nhau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qua API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theo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mô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MVC,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đảm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bảo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tính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rõ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ràng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dễ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497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497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algn="l">
              <a:lnSpc>
                <a:spcPts val="5491"/>
              </a:lnSpc>
            </a:pPr>
            <a:endParaRPr lang="en-US" sz="3497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787845" y="9219319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3182127" y="9313305"/>
            <a:ext cx="10211745" cy="1334557"/>
            <a:chOff x="0" y="0"/>
            <a:chExt cx="3042837" cy="39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397663"/>
            </a:xfrm>
            <a:custGeom>
              <a:avLst/>
              <a:gdLst/>
              <a:ahLst/>
              <a:cxnLst/>
              <a:rect l="l" t="t" r="r" b="b"/>
              <a:pathLst>
                <a:path w="3042837" h="397663">
                  <a:moveTo>
                    <a:pt x="0" y="0"/>
                  </a:moveTo>
                  <a:lnTo>
                    <a:pt x="3042837" y="0"/>
                  </a:lnTo>
                  <a:lnTo>
                    <a:pt x="3042837" y="397663"/>
                  </a:lnTo>
                  <a:lnTo>
                    <a:pt x="0" y="39766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44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837791" y="9631333"/>
            <a:ext cx="142667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313021" y="1736425"/>
            <a:ext cx="14466056" cy="3135445"/>
            <a:chOff x="0" y="0"/>
            <a:chExt cx="3666046" cy="8205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66046" cy="820541"/>
            </a:xfrm>
            <a:custGeom>
              <a:avLst/>
              <a:gdLst/>
              <a:ahLst/>
              <a:cxnLst/>
              <a:rect l="l" t="t" r="r" b="b"/>
              <a:pathLst>
                <a:path w="3666046" h="820541">
                  <a:moveTo>
                    <a:pt x="20872" y="0"/>
                  </a:moveTo>
                  <a:lnTo>
                    <a:pt x="3645174" y="0"/>
                  </a:lnTo>
                  <a:cubicBezTo>
                    <a:pt x="3650710" y="0"/>
                    <a:pt x="3656019" y="2199"/>
                    <a:pt x="3659933" y="6113"/>
                  </a:cubicBezTo>
                  <a:cubicBezTo>
                    <a:pt x="3663847" y="10028"/>
                    <a:pt x="3666046" y="15336"/>
                    <a:pt x="3666046" y="20872"/>
                  </a:cubicBezTo>
                  <a:lnTo>
                    <a:pt x="3666046" y="799669"/>
                  </a:lnTo>
                  <a:cubicBezTo>
                    <a:pt x="3666046" y="805205"/>
                    <a:pt x="3663847" y="810514"/>
                    <a:pt x="3659933" y="814428"/>
                  </a:cubicBezTo>
                  <a:cubicBezTo>
                    <a:pt x="3656019" y="818342"/>
                    <a:pt x="3650710" y="820541"/>
                    <a:pt x="3645174" y="820541"/>
                  </a:cubicBezTo>
                  <a:lnTo>
                    <a:pt x="20872" y="820541"/>
                  </a:lnTo>
                  <a:cubicBezTo>
                    <a:pt x="15336" y="820541"/>
                    <a:pt x="10028" y="818342"/>
                    <a:pt x="6113" y="814428"/>
                  </a:cubicBezTo>
                  <a:cubicBezTo>
                    <a:pt x="2199" y="810514"/>
                    <a:pt x="0" y="805205"/>
                    <a:pt x="0" y="799669"/>
                  </a:cubicBezTo>
                  <a:lnTo>
                    <a:pt x="0" y="20872"/>
                  </a:lnTo>
                  <a:cubicBezTo>
                    <a:pt x="0" y="15336"/>
                    <a:pt x="2199" y="10028"/>
                    <a:pt x="6113" y="6113"/>
                  </a:cubicBezTo>
                  <a:cubicBezTo>
                    <a:pt x="10028" y="2199"/>
                    <a:pt x="15336" y="0"/>
                    <a:pt x="2087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C4449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666046" cy="868166"/>
            </a:xfrm>
            <a:prstGeom prst="rect">
              <a:avLst/>
            </a:prstGeom>
          </p:spPr>
          <p:txBody>
            <a:bodyPr lIns="35919" tIns="35919" rIns="35919" bIns="35919" rtlCol="0" anchor="ctr"/>
            <a:lstStyle/>
            <a:p>
              <a:pPr algn="ctr">
                <a:lnSpc>
                  <a:spcPts val="3253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2859927" y="2128422"/>
            <a:ext cx="616536" cy="401519"/>
          </a:xfrm>
          <a:custGeom>
            <a:avLst/>
            <a:gdLst/>
            <a:ahLst/>
            <a:cxnLst/>
            <a:rect l="l" t="t" r="r" b="b"/>
            <a:pathLst>
              <a:path w="616536" h="401519">
                <a:moveTo>
                  <a:pt x="0" y="0"/>
                </a:moveTo>
                <a:lnTo>
                  <a:pt x="616536" y="0"/>
                </a:lnTo>
                <a:lnTo>
                  <a:pt x="616536" y="401518"/>
                </a:lnTo>
                <a:lnTo>
                  <a:pt x="0" y="401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418666" y="2421420"/>
            <a:ext cx="7808786" cy="2189490"/>
            <a:chOff x="0" y="0"/>
            <a:chExt cx="1978732" cy="5548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78732" cy="554813"/>
            </a:xfrm>
            <a:custGeom>
              <a:avLst/>
              <a:gdLst/>
              <a:ahLst/>
              <a:cxnLst/>
              <a:rect l="l" t="t" r="r" b="b"/>
              <a:pathLst>
                <a:path w="1978732" h="554813">
                  <a:moveTo>
                    <a:pt x="0" y="0"/>
                  </a:moveTo>
                  <a:lnTo>
                    <a:pt x="1978732" y="0"/>
                  </a:lnTo>
                  <a:lnTo>
                    <a:pt x="1978732" y="554813"/>
                  </a:lnTo>
                  <a:lnTo>
                    <a:pt x="0" y="554813"/>
                  </a:lnTo>
                  <a:close/>
                </a:path>
              </a:pathLst>
            </a:custGeom>
            <a:solidFill>
              <a:srgbClr val="FEFFFA"/>
            </a:solidFill>
            <a:ln w="38100" cap="sq">
              <a:solidFill>
                <a:srgbClr val="0CC0DF"/>
              </a:solidFill>
              <a:prstDash val="dash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978732" cy="602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3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75370" y="3223167"/>
            <a:ext cx="1134784" cy="609730"/>
            <a:chOff x="0" y="0"/>
            <a:chExt cx="287552" cy="1545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7552" cy="154504"/>
            </a:xfrm>
            <a:custGeom>
              <a:avLst/>
              <a:gdLst/>
              <a:ahLst/>
              <a:cxnLst/>
              <a:rect l="l" t="t" r="r" b="b"/>
              <a:pathLst>
                <a:path w="287552" h="154504">
                  <a:moveTo>
                    <a:pt x="0" y="0"/>
                  </a:moveTo>
                  <a:lnTo>
                    <a:pt x="287552" y="0"/>
                  </a:lnTo>
                  <a:lnTo>
                    <a:pt x="287552" y="154504"/>
                  </a:lnTo>
                  <a:lnTo>
                    <a:pt x="0" y="15450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87552" cy="202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000000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rPr>
                <a:t>API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23274" y="3246550"/>
            <a:ext cx="947464" cy="532427"/>
            <a:chOff x="0" y="0"/>
            <a:chExt cx="240086" cy="13491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0086" cy="134916"/>
            </a:xfrm>
            <a:custGeom>
              <a:avLst/>
              <a:gdLst/>
              <a:ahLst/>
              <a:cxnLst/>
              <a:rect l="l" t="t" r="r" b="b"/>
              <a:pathLst>
                <a:path w="240086" h="134916">
                  <a:moveTo>
                    <a:pt x="0" y="0"/>
                  </a:moveTo>
                  <a:lnTo>
                    <a:pt x="240086" y="0"/>
                  </a:lnTo>
                  <a:lnTo>
                    <a:pt x="240086" y="134916"/>
                  </a:lnTo>
                  <a:lnTo>
                    <a:pt x="0" y="134916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240086" cy="163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3"/>
                </a:lnSpc>
              </a:pPr>
              <a:r>
                <a:rPr lang="en-US" sz="1523">
                  <a:solidFill>
                    <a:srgbClr val="000000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rPr>
                <a:t>Router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647039" y="3223167"/>
            <a:ext cx="1357931" cy="532427"/>
            <a:chOff x="0" y="0"/>
            <a:chExt cx="344097" cy="13491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4097" cy="134916"/>
            </a:xfrm>
            <a:custGeom>
              <a:avLst/>
              <a:gdLst/>
              <a:ahLst/>
              <a:cxnLst/>
              <a:rect l="l" t="t" r="r" b="b"/>
              <a:pathLst>
                <a:path w="344097" h="134916">
                  <a:moveTo>
                    <a:pt x="0" y="0"/>
                  </a:moveTo>
                  <a:lnTo>
                    <a:pt x="344097" y="0"/>
                  </a:lnTo>
                  <a:lnTo>
                    <a:pt x="344097" y="134916"/>
                  </a:lnTo>
                  <a:lnTo>
                    <a:pt x="0" y="134916"/>
                  </a:lnTo>
                  <a:close/>
                </a:path>
              </a:pathLst>
            </a:custGeom>
            <a:solidFill>
              <a:srgbClr val="FFDE5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344097" cy="163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3"/>
                </a:lnSpc>
              </a:pPr>
              <a:r>
                <a:rPr lang="en-US" sz="1523">
                  <a:solidFill>
                    <a:srgbClr val="000000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rPr>
                <a:t>Middleware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84279" y="3223167"/>
            <a:ext cx="1134784" cy="532427"/>
            <a:chOff x="0" y="0"/>
            <a:chExt cx="287552" cy="1349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7552" cy="134916"/>
            </a:xfrm>
            <a:custGeom>
              <a:avLst/>
              <a:gdLst/>
              <a:ahLst/>
              <a:cxnLst/>
              <a:rect l="l" t="t" r="r" b="b"/>
              <a:pathLst>
                <a:path w="287552" h="134916">
                  <a:moveTo>
                    <a:pt x="0" y="0"/>
                  </a:moveTo>
                  <a:lnTo>
                    <a:pt x="287552" y="0"/>
                  </a:lnTo>
                  <a:lnTo>
                    <a:pt x="287552" y="134916"/>
                  </a:lnTo>
                  <a:lnTo>
                    <a:pt x="0" y="134916"/>
                  </a:lnTo>
                  <a:close/>
                </a:path>
              </a:pathLst>
            </a:custGeom>
            <a:solidFill>
              <a:srgbClr val="7ED95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87552" cy="163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3"/>
                </a:lnSpc>
              </a:pPr>
              <a:r>
                <a:rPr lang="en-US" sz="1323">
                  <a:solidFill>
                    <a:srgbClr val="000000"/>
                  </a:solidFill>
                  <a:latin typeface="Arial" panose="020B0604020202020204" pitchFamily="34" charset="0"/>
                  <a:ea typeface="Canva Sans"/>
                  <a:cs typeface="Arial" panose="020B0604020202020204" pitchFamily="34" charset="0"/>
                  <a:sym typeface="Canva Sans"/>
                </a:rPr>
                <a:t>Controllers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8649586" y="2529940"/>
            <a:ext cx="721137" cy="442598"/>
          </a:xfrm>
          <a:custGeom>
            <a:avLst/>
            <a:gdLst/>
            <a:ahLst/>
            <a:cxnLst/>
            <a:rect l="l" t="t" r="r" b="b"/>
            <a:pathLst>
              <a:path w="721137" h="442598">
                <a:moveTo>
                  <a:pt x="0" y="0"/>
                </a:moveTo>
                <a:lnTo>
                  <a:pt x="721137" y="0"/>
                </a:lnTo>
                <a:lnTo>
                  <a:pt x="721137" y="442598"/>
                </a:lnTo>
                <a:lnTo>
                  <a:pt x="0" y="442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748406" y="2421420"/>
            <a:ext cx="530846" cy="595619"/>
          </a:xfrm>
          <a:custGeom>
            <a:avLst/>
            <a:gdLst/>
            <a:ahLst/>
            <a:cxnLst/>
            <a:rect l="l" t="t" r="r" b="b"/>
            <a:pathLst>
              <a:path w="530846" h="595619">
                <a:moveTo>
                  <a:pt x="0" y="0"/>
                </a:moveTo>
                <a:lnTo>
                  <a:pt x="530845" y="0"/>
                </a:lnTo>
                <a:lnTo>
                  <a:pt x="530845" y="595619"/>
                </a:lnTo>
                <a:lnTo>
                  <a:pt x="0" y="595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1" name="AutoShape 41"/>
          <p:cNvSpPr/>
          <p:nvPr/>
        </p:nvSpPr>
        <p:spPr>
          <a:xfrm flipH="1" flipV="1">
            <a:off x="3476463" y="2329181"/>
            <a:ext cx="2008836" cy="8939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>
            <a:off x="6419859" y="3528032"/>
            <a:ext cx="145551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9010154" y="3512763"/>
            <a:ext cx="8131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10770739" y="3489380"/>
            <a:ext cx="876300" cy="233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3004970" y="3489380"/>
            <a:ext cx="87930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 flipV="1">
            <a:off x="15019063" y="3489380"/>
            <a:ext cx="5754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47" name="Freeform 47"/>
          <p:cNvSpPr/>
          <p:nvPr/>
        </p:nvSpPr>
        <p:spPr>
          <a:xfrm>
            <a:off x="2777832" y="3288621"/>
            <a:ext cx="616536" cy="401519"/>
          </a:xfrm>
          <a:custGeom>
            <a:avLst/>
            <a:gdLst/>
            <a:ahLst/>
            <a:cxnLst/>
            <a:rect l="l" t="t" r="r" b="b"/>
            <a:pathLst>
              <a:path w="616536" h="401519">
                <a:moveTo>
                  <a:pt x="0" y="0"/>
                </a:moveTo>
                <a:lnTo>
                  <a:pt x="616536" y="0"/>
                </a:lnTo>
                <a:lnTo>
                  <a:pt x="616536" y="401518"/>
                </a:lnTo>
                <a:lnTo>
                  <a:pt x="0" y="401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AutoShape 48"/>
          <p:cNvSpPr/>
          <p:nvPr/>
        </p:nvSpPr>
        <p:spPr>
          <a:xfrm flipH="1" flipV="1">
            <a:off x="3394368" y="3489380"/>
            <a:ext cx="2014440" cy="267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Freeform 49"/>
          <p:cNvSpPr/>
          <p:nvPr/>
        </p:nvSpPr>
        <p:spPr>
          <a:xfrm>
            <a:off x="5277912" y="3207457"/>
            <a:ext cx="1331130" cy="863570"/>
          </a:xfrm>
          <a:custGeom>
            <a:avLst/>
            <a:gdLst/>
            <a:ahLst/>
            <a:cxnLst/>
            <a:rect l="l" t="t" r="r" b="b"/>
            <a:pathLst>
              <a:path w="1331130" h="863570">
                <a:moveTo>
                  <a:pt x="0" y="0"/>
                </a:moveTo>
                <a:lnTo>
                  <a:pt x="1331129" y="0"/>
                </a:lnTo>
                <a:lnTo>
                  <a:pt x="1331129" y="863570"/>
                </a:lnTo>
                <a:lnTo>
                  <a:pt x="0" y="8635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408807" y="3242480"/>
            <a:ext cx="963426" cy="547369"/>
          </a:xfrm>
          <a:custGeom>
            <a:avLst/>
            <a:gdLst/>
            <a:ahLst/>
            <a:cxnLst/>
            <a:rect l="l" t="t" r="r" b="b"/>
            <a:pathLst>
              <a:path w="963426" h="547369">
                <a:moveTo>
                  <a:pt x="0" y="0"/>
                </a:moveTo>
                <a:lnTo>
                  <a:pt x="963427" y="0"/>
                </a:lnTo>
                <a:lnTo>
                  <a:pt x="963427" y="547369"/>
                </a:lnTo>
                <a:lnTo>
                  <a:pt x="0" y="5473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227" r="-5503" b="-2227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2754503" y="4410151"/>
            <a:ext cx="616536" cy="401519"/>
          </a:xfrm>
          <a:custGeom>
            <a:avLst/>
            <a:gdLst/>
            <a:ahLst/>
            <a:cxnLst/>
            <a:rect l="l" t="t" r="r" b="b"/>
            <a:pathLst>
              <a:path w="616536" h="401519">
                <a:moveTo>
                  <a:pt x="0" y="0"/>
                </a:moveTo>
                <a:lnTo>
                  <a:pt x="616535" y="0"/>
                </a:lnTo>
                <a:lnTo>
                  <a:pt x="616535" y="401518"/>
                </a:lnTo>
                <a:lnTo>
                  <a:pt x="0" y="401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2" name="AutoShape 52"/>
          <p:cNvSpPr/>
          <p:nvPr/>
        </p:nvSpPr>
        <p:spPr>
          <a:xfrm flipH="1">
            <a:off x="3371038" y="3755593"/>
            <a:ext cx="2037769" cy="855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3" name="Freeform 53"/>
          <p:cNvSpPr/>
          <p:nvPr/>
        </p:nvSpPr>
        <p:spPr>
          <a:xfrm>
            <a:off x="15594510" y="3068941"/>
            <a:ext cx="838636" cy="840878"/>
          </a:xfrm>
          <a:custGeom>
            <a:avLst/>
            <a:gdLst/>
            <a:ahLst/>
            <a:cxnLst/>
            <a:rect l="l" t="t" r="r" b="b"/>
            <a:pathLst>
              <a:path w="838636" h="840878">
                <a:moveTo>
                  <a:pt x="0" y="0"/>
                </a:moveTo>
                <a:lnTo>
                  <a:pt x="838636" y="0"/>
                </a:lnTo>
                <a:lnTo>
                  <a:pt x="838636" y="840878"/>
                </a:lnTo>
                <a:lnTo>
                  <a:pt x="0" y="8408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7489848" y="2509359"/>
            <a:ext cx="10288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646" b="1">
                <a:solidFill>
                  <a:srgbClr val="000000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SERVER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641293" y="3098872"/>
            <a:ext cx="745072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Mongodb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734638" y="4943792"/>
            <a:ext cx="481872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Hình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1: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Sơ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đồ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kiến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trúc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2599" dirty="0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2599" dirty="0" err="1">
                <a:solidFill>
                  <a:srgbClr val="053484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endParaRPr lang="en-US" sz="2599" dirty="0">
              <a:solidFill>
                <a:srgbClr val="053484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154" y="1434222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2794" y="3110118"/>
            <a:ext cx="2594369" cy="4588246"/>
            <a:chOff x="0" y="0"/>
            <a:chExt cx="683291" cy="12084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82115" y="2597554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3321" y="1147637"/>
            <a:ext cx="10301358" cy="61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7"/>
              </a:lnSpc>
              <a:spcBef>
                <a:spcPct val="0"/>
              </a:spcBef>
            </a:pPr>
            <a:r>
              <a:rPr lang="en-US" sz="3634" b="1">
                <a:solidFill>
                  <a:srgbClr val="16599D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CHƯƠNG 3: HIỆN THỰC HÓA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827" y="2230671"/>
            <a:ext cx="7749618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6599D"/>
                </a:solidFill>
                <a:latin typeface="Arial" panose="020B0604020202020204" pitchFamily="34" charset="0"/>
                <a:ea typeface="Helios Bold"/>
                <a:cs typeface="Arial" panose="020B0604020202020204" pitchFamily="34" charset="0"/>
                <a:sym typeface="Helios Bold"/>
              </a:rPr>
              <a:t>THIẾT KẾ CƠ SỞ DỮ LIỆU (MONGODB)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519" y="2826486"/>
            <a:ext cx="16935735" cy="637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0119" lvl="1" indent="-571500" algn="l">
              <a:lnSpc>
                <a:spcPts val="5651"/>
              </a:lnSpc>
              <a:buFont typeface="Wingdings" panose="05000000000000000000" pitchFamily="2" charset="2"/>
              <a:buChar char="v"/>
            </a:pP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Hệ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thống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sử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dụng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5 collection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chính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</a:t>
            </a:r>
          </a:p>
          <a:p>
            <a:pPr marL="1779266" lvl="2" indent="-742950" algn="l">
              <a:lnSpc>
                <a:spcPts val="5651"/>
              </a:lnSpc>
              <a:buFont typeface="+mj-lt"/>
              <a:buAutoNum type="arabicPeriod"/>
            </a:pP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Users: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thông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tin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dùng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phân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quyền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Admin/User.</a:t>
            </a:r>
          </a:p>
          <a:p>
            <a:pPr marL="1779266" lvl="2" indent="-742950" algn="l">
              <a:lnSpc>
                <a:spcPts val="5651"/>
              </a:lnSpc>
              <a:buFont typeface="+mj-lt"/>
              <a:buAutoNum type="arabicPeriod"/>
            </a:pP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ReadingPassages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chứa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nội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dung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đoạn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văn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Reading.</a:t>
            </a:r>
          </a:p>
          <a:p>
            <a:pPr marL="1779266" lvl="2" indent="-742950" algn="l">
              <a:lnSpc>
                <a:spcPts val="5651"/>
              </a:lnSpc>
              <a:buFont typeface="+mj-lt"/>
              <a:buAutoNum type="arabicPeriod"/>
            </a:pP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Questions: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chứa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câu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hỏi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đáp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án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1779266" lvl="2" indent="-742950" algn="l">
              <a:lnSpc>
                <a:spcPts val="5651"/>
              </a:lnSpc>
              <a:buFont typeface="+mj-lt"/>
              <a:buAutoNum type="arabicPeriod"/>
            </a:pP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Test: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chứa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nội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dung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kiểm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tra</a:t>
            </a:r>
            <a:endParaRPr lang="en-US" sz="3599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  <a:p>
            <a:pPr marL="1779266" lvl="2" indent="-742950" algn="l">
              <a:lnSpc>
                <a:spcPts val="5651"/>
              </a:lnSpc>
              <a:buFont typeface="+mj-lt"/>
              <a:buAutoNum type="arabicPeriod"/>
            </a:pP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UserAttempts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: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lưu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kết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làm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bài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của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người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marL="960119" lvl="1" indent="-571500" algn="l">
              <a:lnSpc>
                <a:spcPts val="5651"/>
              </a:lnSpc>
              <a:buFont typeface="Wingdings" panose="05000000000000000000" pitchFamily="2" charset="2"/>
              <a:buChar char="v"/>
            </a:pP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Thiết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kế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này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giúp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quản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lý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dữ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liệu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một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cách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khoa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học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,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linh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hoạt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và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dễ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mở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rộng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trong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tương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 </a:t>
            </a:r>
            <a:r>
              <a:rPr lang="en-US" sz="3599" dirty="0" err="1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lai</a:t>
            </a:r>
            <a:r>
              <a:rPr lang="en-US" sz="3599" dirty="0">
                <a:solidFill>
                  <a:srgbClr val="16599D"/>
                </a:solidFill>
                <a:latin typeface="Arial" panose="020B0604020202020204" pitchFamily="34" charset="0"/>
                <a:ea typeface="Helios"/>
                <a:cs typeface="Arial" panose="020B0604020202020204" pitchFamily="34" charset="0"/>
                <a:sym typeface="Helios"/>
              </a:rPr>
              <a:t>.</a:t>
            </a:r>
          </a:p>
          <a:p>
            <a:pPr algn="l">
              <a:lnSpc>
                <a:spcPts val="4082"/>
              </a:lnSpc>
            </a:pPr>
            <a:endParaRPr lang="en-US" sz="3599" dirty="0">
              <a:solidFill>
                <a:srgbClr val="16599D"/>
              </a:solidFill>
              <a:latin typeface="Arial" panose="020B0604020202020204" pitchFamily="34" charset="0"/>
              <a:ea typeface="Helios"/>
              <a:cs typeface="Arial" panose="020B0604020202020204" pitchFamily="34" charset="0"/>
              <a:sym typeface="Helios"/>
            </a:endParaRPr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5712662" y="9319535"/>
            <a:ext cx="5641848" cy="2550578"/>
            <a:chOff x="0" y="0"/>
            <a:chExt cx="1681125" cy="760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81125" cy="80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2021771" y="9520651"/>
            <a:ext cx="10211745" cy="689311"/>
            <a:chOff x="0" y="0"/>
            <a:chExt cx="3042837" cy="2053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37" cy="205397"/>
            </a:xfrm>
            <a:custGeom>
              <a:avLst/>
              <a:gdLst/>
              <a:ahLst/>
              <a:cxnLst/>
              <a:rect l="l" t="t" r="r" b="b"/>
              <a:pathLst>
                <a:path w="3042837" h="205397">
                  <a:moveTo>
                    <a:pt x="0" y="0"/>
                  </a:moveTo>
                  <a:lnTo>
                    <a:pt x="3042837" y="0"/>
                  </a:lnTo>
                  <a:lnTo>
                    <a:pt x="3042837" y="205397"/>
                  </a:lnTo>
                  <a:lnTo>
                    <a:pt x="0" y="205397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2837" cy="253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24953" y="9437603"/>
            <a:ext cx="142667" cy="32771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1461</Words>
  <Application>Microsoft Office PowerPoint</Application>
  <PresentationFormat>Custom</PresentationFormat>
  <Paragraphs>128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Canva Sans Bold</vt:lpstr>
      <vt:lpstr>Wingdings</vt:lpstr>
      <vt:lpstr>Noto Serif Display</vt:lpstr>
      <vt:lpstr>Helios Bold</vt:lpstr>
      <vt:lpstr>Helios</vt:lpstr>
      <vt:lpstr>Open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cp:lastModifiedBy>Tram Ngoc Mai</cp:lastModifiedBy>
  <cp:revision>3</cp:revision>
  <dcterms:created xsi:type="dcterms:W3CDTF">2006-08-16T00:00:00Z</dcterms:created>
  <dcterms:modified xsi:type="dcterms:W3CDTF">2025-08-27T08:54:29Z</dcterms:modified>
  <dc:identifier>DAGwebhe_ic</dc:identifier>
</cp:coreProperties>
</file>